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359" r:id="rId3"/>
    <p:sldId id="350" r:id="rId4"/>
    <p:sldId id="372" r:id="rId5"/>
    <p:sldId id="373" r:id="rId6"/>
    <p:sldId id="374" r:id="rId7"/>
    <p:sldId id="313" r:id="rId8"/>
    <p:sldId id="375" r:id="rId9"/>
    <p:sldId id="377" r:id="rId10"/>
    <p:sldId id="302" r:id="rId11"/>
    <p:sldId id="380" r:id="rId12"/>
    <p:sldId id="381" r:id="rId13"/>
    <p:sldId id="366" r:id="rId14"/>
    <p:sldId id="367" r:id="rId15"/>
    <p:sldId id="28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BE3B453-9750-49FE-BF12-D4C12B99C12D}">
          <p14:sldIdLst>
            <p14:sldId id="264"/>
            <p14:sldId id="359"/>
          </p14:sldIdLst>
        </p14:section>
        <p14:section name="What" id="{F442F05C-434F-4AFE-AFAB-68CEF4463843}">
          <p14:sldIdLst>
            <p14:sldId id="350"/>
            <p14:sldId id="372"/>
            <p14:sldId id="373"/>
            <p14:sldId id="374"/>
            <p14:sldId id="313"/>
            <p14:sldId id="375"/>
            <p14:sldId id="377"/>
            <p14:sldId id="302"/>
            <p14:sldId id="380"/>
            <p14:sldId id="381"/>
            <p14:sldId id="366"/>
            <p14:sldId id="367"/>
          </p14:sldIdLst>
        </p14:section>
        <p14:section name="Discussion" id="{63A47345-B2CF-45B3-B07B-34D3F355FCC5}">
          <p14:sldIdLst>
            <p14:sldId id="28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es Rifkin" initials="MR" lastIdx="12" clrIdx="0">
    <p:extLst>
      <p:ext uri="{19B8F6BF-5375-455C-9EA6-DF929625EA0E}">
        <p15:presenceInfo xmlns:p15="http://schemas.microsoft.com/office/powerpoint/2012/main" userId="S-1-5-21-1547161642-299502267-725345543-9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5" autoAdjust="0"/>
    <p:restoredTop sz="94660"/>
  </p:normalViewPr>
  <p:slideViewPr>
    <p:cSldViewPr snapToGrid="0">
      <p:cViewPr varScale="1">
        <p:scale>
          <a:sx n="77" d="100"/>
          <a:sy n="77" d="100"/>
        </p:scale>
        <p:origin x="100"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8F3A1-09A6-4F36-9772-18BF4CA31DC5}" type="datetimeFigureOut">
              <a:rPr lang="en-US" smtClean="0"/>
              <a:t>7/15/2016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3E094-58AA-4B65-957A-0DCBE5DAD615}" type="slidenum">
              <a:rPr lang="en-US" smtClean="0"/>
              <a:t>‹#›</a:t>
            </a:fld>
            <a:endParaRPr lang="en-US"/>
          </a:p>
        </p:txBody>
      </p:sp>
    </p:spTree>
    <p:extLst>
      <p:ext uri="{BB962C8B-B14F-4D97-AF65-F5344CB8AC3E}">
        <p14:creationId xmlns:p14="http://schemas.microsoft.com/office/powerpoint/2010/main" val="355804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E8A58D-A91B-42F8-BE65-8A2972BAE733}"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334024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8A58D-A91B-42F8-BE65-8A2972BAE733}"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337153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8A58D-A91B-42F8-BE65-8A2972BAE733}"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203181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8A58D-A91B-42F8-BE65-8A2972BAE733}"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124137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E8A58D-A91B-42F8-BE65-8A2972BAE733}"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367682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E8A58D-A91B-42F8-BE65-8A2972BAE733}"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160293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E8A58D-A91B-42F8-BE65-8A2972BAE733}" type="datetimeFigureOut">
              <a:rPr lang="en-US" smtClean="0"/>
              <a:t>7/15/2016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350767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E8A58D-A91B-42F8-BE65-8A2972BAE733}" type="datetimeFigureOut">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221791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8A58D-A91B-42F8-BE65-8A2972BAE733}" type="datetimeFigureOut">
              <a:rPr lang="en-US" smtClean="0"/>
              <a:t>7/15/2016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366521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E8A58D-A91B-42F8-BE65-8A2972BAE733}"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178870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E8A58D-A91B-42F8-BE65-8A2972BAE733}"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A4D5B-0529-47F0-AC73-DBE251F779AB}" type="slidenum">
              <a:rPr lang="en-US" smtClean="0"/>
              <a:t>‹#›</a:t>
            </a:fld>
            <a:endParaRPr lang="en-US"/>
          </a:p>
        </p:txBody>
      </p:sp>
    </p:spTree>
    <p:extLst>
      <p:ext uri="{BB962C8B-B14F-4D97-AF65-F5344CB8AC3E}">
        <p14:creationId xmlns:p14="http://schemas.microsoft.com/office/powerpoint/2010/main" val="333720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8A58D-A91B-42F8-BE65-8A2972BAE733}" type="datetimeFigureOut">
              <a:rPr lang="en-US" smtClean="0"/>
              <a:t>7/15/2016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A4D5B-0529-47F0-AC73-DBE251F779AB}" type="slidenum">
              <a:rPr lang="en-US" smtClean="0"/>
              <a:t>‹#›</a:t>
            </a:fld>
            <a:endParaRPr lang="en-US"/>
          </a:p>
        </p:txBody>
      </p:sp>
    </p:spTree>
    <p:extLst>
      <p:ext uri="{BB962C8B-B14F-4D97-AF65-F5344CB8AC3E}">
        <p14:creationId xmlns:p14="http://schemas.microsoft.com/office/powerpoint/2010/main" val="855380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witter.com/RiPhysKin" TargetMode="External"/><Relationship Id="rId2" Type="http://schemas.openxmlformats.org/officeDocument/2006/relationships/hyperlink" Target="mailto:mrifkin@universityprep.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witter.com/RiPhysKin" TargetMode="External"/><Relationship Id="rId7" Type="http://schemas.openxmlformats.org/officeDocument/2006/relationships/hyperlink" Target="http://tinyurl.com/SE4SJ" TargetMode="External"/><Relationship Id="rId2" Type="http://schemas.openxmlformats.org/officeDocument/2006/relationships/hyperlink" Target="mailto:mrifkin@universityprep.org" TargetMode="External"/><Relationship Id="rId1" Type="http://schemas.openxmlformats.org/officeDocument/2006/relationships/slideLayout" Target="../slideLayouts/slideLayout2.xml"/><Relationship Id="rId6" Type="http://schemas.openxmlformats.org/officeDocument/2006/relationships/hyperlink" Target="http://tinyurl.com/MosesBlog" TargetMode="External"/><Relationship Id="rId5" Type="http://schemas.openxmlformats.org/officeDocument/2006/relationships/hyperlink" Target="http://tinyurl.com/AAPTWebinar2016" TargetMode="External"/><Relationship Id="rId4" Type="http://schemas.openxmlformats.org/officeDocument/2006/relationships/hyperlink" Target="http://tinyurl.com/AAPTSM16"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twitter.com/RiPhysKin" TargetMode="External"/><Relationship Id="rId7" Type="http://schemas.openxmlformats.org/officeDocument/2006/relationships/hyperlink" Target="https://twitter.com/search?src=typd&amp;q=#educolor" TargetMode="External"/><Relationship Id="rId12" Type="http://schemas.openxmlformats.org/officeDocument/2006/relationships/image" Target="../media/image5.png"/><Relationship Id="rId2" Type="http://schemas.openxmlformats.org/officeDocument/2006/relationships/hyperlink" Target="http://tinyurl.com/AAPTSM16" TargetMode="External"/><Relationship Id="rId1" Type="http://schemas.openxmlformats.org/officeDocument/2006/relationships/slideLayout" Target="../slideLayouts/slideLayout2.xml"/><Relationship Id="rId6" Type="http://schemas.openxmlformats.org/officeDocument/2006/relationships/hyperlink" Target="https://twitter.com/search?src=typd&amp;q=#SoJustEdu" TargetMode="External"/><Relationship Id="rId11" Type="http://schemas.openxmlformats.org/officeDocument/2006/relationships/image" Target="../media/image4.png"/><Relationship Id="rId5" Type="http://schemas.openxmlformats.org/officeDocument/2006/relationships/hyperlink" Target="https://twitter.com/search?f=tweets&amp;vertical=default&amp;q=%23PT4SJ&amp;src=typd" TargetMode="External"/><Relationship Id="rId10" Type="http://schemas.openxmlformats.org/officeDocument/2006/relationships/image" Target="../media/image3.png"/><Relationship Id="rId4" Type="http://schemas.openxmlformats.org/officeDocument/2006/relationships/hyperlink" Target="https://twitter.com/search?q=aaptsm16&amp;src=typd" TargetMode="External"/><Relationship Id="rId9"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hyperlink" Target="http://nsbp.org/press-release/" TargetMode="External"/><Relationship Id="rId3" Type="http://schemas.openxmlformats.org/officeDocument/2006/relationships/image" Target="../media/image18.png"/><Relationship Id="rId7" Type="http://schemas.openxmlformats.org/officeDocument/2006/relationships/hyperlink" Target="http://www.nytimes.com/2015/12/17/opinion/the-benefits-of-black-physics-students.html"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www.aps.org/about/governance/letters/scotus.cfm" TargetMode="External"/><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hyperlink" Target="https://www.aapt.org/aboutaapt/organization/fishervsUTAustin.cf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615" y="352337"/>
            <a:ext cx="11329639" cy="6514051"/>
          </a:xfrm>
          <a:ln>
            <a:noFill/>
          </a:ln>
        </p:spPr>
        <p:txBody>
          <a:bodyPr anchor="t">
            <a:normAutofit/>
          </a:bodyPr>
          <a:lstStyle/>
          <a:p>
            <a:pPr marL="231775" algn="l"/>
            <a:r>
              <a:rPr lang="en-US" sz="5300" b="1" dirty="0"/>
              <a:t>What Could It Look Like?:  A Case Study </a:t>
            </a:r>
            <a:br>
              <a:rPr lang="en-US" b="1" dirty="0"/>
            </a:br>
            <a:br>
              <a:rPr lang="en-US" dirty="0"/>
            </a:br>
            <a:br>
              <a:rPr lang="en-US" dirty="0"/>
            </a:br>
            <a:br>
              <a:rPr lang="en-US" dirty="0"/>
            </a:br>
            <a:br>
              <a:rPr lang="en-US" dirty="0"/>
            </a:br>
            <a:br>
              <a:rPr lang="en-US" sz="8800" dirty="0"/>
            </a:br>
            <a:r>
              <a:rPr lang="en-US" sz="4000" dirty="0"/>
              <a:t>Moses Rifkin                     </a:t>
            </a:r>
            <a:r>
              <a:rPr lang="en-US" sz="4000" dirty="0">
                <a:hlinkClick r:id="rId2"/>
              </a:rPr>
              <a:t>mrifkin@universityprep.org</a:t>
            </a:r>
            <a:r>
              <a:rPr lang="en-US" sz="4000" dirty="0"/>
              <a:t> </a:t>
            </a:r>
            <a:br>
              <a:rPr lang="en-US" sz="4000" dirty="0"/>
            </a:br>
            <a:r>
              <a:rPr lang="en-US" sz="4000" dirty="0"/>
              <a:t>University Prep, Seattle, WA   			  </a:t>
            </a:r>
            <a:r>
              <a:rPr lang="en-US" sz="4000" dirty="0">
                <a:hlinkClick r:id="rId3"/>
              </a:rPr>
              <a:t>@RiPhysKin</a:t>
            </a:r>
            <a:endParaRPr lang="en-US" sz="4000" dirty="0"/>
          </a:p>
        </p:txBody>
      </p:sp>
      <p:sp>
        <p:nvSpPr>
          <p:cNvPr id="3" name="Subtitle 2"/>
          <p:cNvSpPr>
            <a:spLocks noGrp="1"/>
          </p:cNvSpPr>
          <p:nvPr>
            <p:ph type="subTitle" idx="1"/>
          </p:nvPr>
        </p:nvSpPr>
        <p:spPr>
          <a:xfrm>
            <a:off x="763514" y="1639147"/>
            <a:ext cx="11004740" cy="3583093"/>
          </a:xfrm>
          <a:ln w="6350">
            <a:solidFill>
              <a:schemeClr val="tx1"/>
            </a:solidFill>
          </a:ln>
        </p:spPr>
        <p:txBody>
          <a:bodyPr>
            <a:noAutofit/>
          </a:bodyPr>
          <a:lstStyle/>
          <a:p>
            <a:pPr marL="461963" lvl="1" indent="-461963" algn="l">
              <a:lnSpc>
                <a:spcPct val="100000"/>
              </a:lnSpc>
              <a:spcBef>
                <a:spcPts val="0"/>
              </a:spcBef>
            </a:pPr>
            <a:endParaRPr lang="en-US" sz="1400" dirty="0"/>
          </a:p>
          <a:p>
            <a:pPr marL="461963" lvl="1" indent="-461963" algn="l">
              <a:lnSpc>
                <a:spcPct val="100000"/>
              </a:lnSpc>
              <a:spcBef>
                <a:spcPts val="0"/>
              </a:spcBef>
            </a:pPr>
            <a:r>
              <a:rPr lang="en-US" sz="2800" dirty="0"/>
              <a:t>“There's really no class that would be "better" to talk about it in, and race in physics are intertwined when you look at the statistics.”  </a:t>
            </a:r>
          </a:p>
          <a:p>
            <a:pPr marL="461963" lvl="1" indent="-461963" algn="l">
              <a:lnSpc>
                <a:spcPct val="100000"/>
              </a:lnSpc>
              <a:spcBef>
                <a:spcPts val="0"/>
              </a:spcBef>
            </a:pPr>
            <a:endParaRPr lang="en-US" sz="1600" dirty="0"/>
          </a:p>
          <a:p>
            <a:pPr marL="461963" lvl="1" indent="-461963" algn="l">
              <a:lnSpc>
                <a:spcPct val="100000"/>
              </a:lnSpc>
              <a:spcBef>
                <a:spcPts val="0"/>
              </a:spcBef>
            </a:pPr>
            <a:endParaRPr lang="en-US" sz="1400" dirty="0"/>
          </a:p>
          <a:p>
            <a:pPr marL="461963" lvl="1" indent="-461963" algn="l">
              <a:lnSpc>
                <a:spcPct val="100000"/>
              </a:lnSpc>
              <a:spcBef>
                <a:spcPts val="0"/>
              </a:spcBef>
            </a:pPr>
            <a:r>
              <a:rPr lang="en-US" sz="2800" dirty="0"/>
              <a:t>“It does relate to what we learn. By discussing it in physics, we are able to connect what we have learned to other things in ‘real life.’ By learning about it, I feel less discouraged from perhaps pursuing a course in math or science.” </a:t>
            </a:r>
          </a:p>
          <a:p>
            <a:pPr marL="461963" lvl="1" indent="-461963" algn="l">
              <a:lnSpc>
                <a:spcPct val="100000"/>
              </a:lnSpc>
              <a:spcBef>
                <a:spcPts val="0"/>
              </a:spcBef>
            </a:pPr>
            <a:endParaRPr lang="en-US" sz="2150" dirty="0"/>
          </a:p>
        </p:txBody>
      </p:sp>
    </p:spTree>
    <p:extLst>
      <p:ext uri="{BB962C8B-B14F-4D97-AF65-F5344CB8AC3E}">
        <p14:creationId xmlns:p14="http://schemas.microsoft.com/office/powerpoint/2010/main" val="571089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543" y="2024000"/>
            <a:ext cx="3306527" cy="4074796"/>
          </a:xfrm>
          <a:prstGeom prst="rect">
            <a:avLst/>
          </a:prstGeom>
        </p:spPr>
      </p:pic>
      <p:grpSp>
        <p:nvGrpSpPr>
          <p:cNvPr id="2" name="Group 1"/>
          <p:cNvGrpSpPr/>
          <p:nvPr/>
        </p:nvGrpSpPr>
        <p:grpSpPr>
          <a:xfrm>
            <a:off x="610990" y="1529959"/>
            <a:ext cx="4853269" cy="5106249"/>
            <a:chOff x="610990" y="1529959"/>
            <a:chExt cx="4853269" cy="5106249"/>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90" y="3919472"/>
              <a:ext cx="2531686" cy="27167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054" y="3919472"/>
              <a:ext cx="2230599" cy="27167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214" y="1529959"/>
              <a:ext cx="1899720" cy="22188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8731" y="1538376"/>
              <a:ext cx="2755528" cy="2230978"/>
            </a:xfrm>
            <a:prstGeom prst="rect">
              <a:avLst/>
            </a:prstGeom>
          </p:spPr>
        </p:pic>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1757" y="1915880"/>
            <a:ext cx="3085184" cy="4250029"/>
          </a:xfrm>
          <a:prstGeom prst="rect">
            <a:avLst/>
          </a:prstGeom>
        </p:spPr>
      </p:pic>
      <p:sp>
        <p:nvSpPr>
          <p:cNvPr id="13" name="Title 12"/>
          <p:cNvSpPr>
            <a:spLocks noGrp="1"/>
          </p:cNvSpPr>
          <p:nvPr>
            <p:ph type="title"/>
          </p:nvPr>
        </p:nvSpPr>
        <p:spPr/>
        <p:txBody>
          <a:bodyPr/>
          <a:lstStyle/>
          <a:p>
            <a:r>
              <a:rPr lang="en-US" dirty="0"/>
              <a:t>Action Steps</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3056" y="1538375"/>
            <a:ext cx="2410024" cy="304397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5960" y="4657317"/>
            <a:ext cx="2708748" cy="1978891"/>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394" y="2032313"/>
            <a:ext cx="3306527" cy="4074796"/>
          </a:xfrm>
          <a:prstGeom prst="rect">
            <a:avLst/>
          </a:prstGeom>
        </p:spPr>
      </p:pic>
    </p:spTree>
    <p:extLst>
      <p:ext uri="{BB962C8B-B14F-4D97-AF65-F5344CB8AC3E}">
        <p14:creationId xmlns:p14="http://schemas.microsoft.com/office/powerpoint/2010/main" val="1492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Things That ARE NOT Challenges (surprisingly)</a:t>
            </a:r>
          </a:p>
        </p:txBody>
      </p:sp>
      <p:sp>
        <p:nvSpPr>
          <p:cNvPr id="12" name="Content Placeholder 9"/>
          <p:cNvSpPr txBox="1">
            <a:spLocks/>
          </p:cNvSpPr>
          <p:nvPr/>
        </p:nvSpPr>
        <p:spPr>
          <a:xfrm>
            <a:off x="990600" y="1690688"/>
            <a:ext cx="10515600" cy="4714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Initial student buy-in</a:t>
            </a:r>
          </a:p>
          <a:p>
            <a:pPr marL="0" indent="0">
              <a:buFont typeface="Arial" panose="020B0604020202020204" pitchFamily="34" charset="0"/>
              <a:buNone/>
            </a:pPr>
            <a:r>
              <a:rPr lang="en-US" sz="3200" dirty="0"/>
              <a:t>Convincing students of imbalance</a:t>
            </a:r>
          </a:p>
          <a:p>
            <a:pPr marL="0" indent="0">
              <a:buFont typeface="Arial" panose="020B0604020202020204" pitchFamily="34" charset="0"/>
              <a:buNone/>
            </a:pPr>
            <a:r>
              <a:rPr lang="en-US" sz="3200" dirty="0"/>
              <a:t>Student appreciation of the time</a:t>
            </a:r>
          </a:p>
          <a:p>
            <a:pPr lvl="1"/>
            <a:r>
              <a:rPr lang="en-US" sz="2800" dirty="0"/>
              <a:t>71%:  definitely </a:t>
            </a:r>
            <a:r>
              <a:rPr lang="en-US" sz="2800" u="sng" dirty="0"/>
              <a:t>worthwhile</a:t>
            </a:r>
          </a:p>
          <a:p>
            <a:pPr lvl="1"/>
            <a:r>
              <a:rPr lang="en-US" sz="2800" dirty="0"/>
              <a:t>25%:  somewhat worthwhile</a:t>
            </a:r>
          </a:p>
          <a:p>
            <a:pPr lvl="1"/>
            <a:r>
              <a:rPr lang="en-US" sz="2800" dirty="0"/>
              <a:t>3%:     not worthwhile</a:t>
            </a:r>
          </a:p>
          <a:p>
            <a:pPr marL="0" indent="0">
              <a:buFont typeface="Arial" panose="020B0604020202020204" pitchFamily="34" charset="0"/>
              <a:buNone/>
            </a:pPr>
            <a:r>
              <a:rPr lang="en-US" sz="3200" dirty="0"/>
              <a:t>Creating an open space (my bias)</a:t>
            </a:r>
          </a:p>
          <a:p>
            <a:pPr marL="0" indent="0">
              <a:buFont typeface="Arial" panose="020B0604020202020204" pitchFamily="34" charset="0"/>
              <a:buNone/>
            </a:pPr>
            <a:r>
              <a:rPr lang="en-US" sz="3200" dirty="0"/>
              <a:t>Parental pushback</a:t>
            </a:r>
          </a:p>
          <a:p>
            <a:pPr marL="0" indent="0">
              <a:buFont typeface="Arial" panose="020B0604020202020204" pitchFamily="34" charset="0"/>
              <a:buNone/>
            </a:pPr>
            <a:r>
              <a:rPr lang="en-US" sz="3200" dirty="0"/>
              <a:t>Administrative pushback</a:t>
            </a:r>
          </a:p>
          <a:p>
            <a:endParaRPr lang="en-US" dirty="0"/>
          </a:p>
        </p:txBody>
      </p:sp>
      <p:pic>
        <p:nvPicPr>
          <p:cNvPr id="2050" name="Picture 2" descr="https://pbs.twimg.com/media/B-TMhkrCcAAZqKG.jpg: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4676" y="1727867"/>
            <a:ext cx="3120484" cy="46014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idx="1"/>
          </p:nvPr>
        </p:nvSpPr>
        <p:spPr>
          <a:xfrm>
            <a:off x="7157884" y="1690688"/>
            <a:ext cx="4348316" cy="4638675"/>
          </a:xfrm>
          <a:solidFill>
            <a:schemeClr val="bg1"/>
          </a:solidFill>
        </p:spPr>
        <p:txBody>
          <a:bodyPr>
            <a:noAutofit/>
          </a:bodyPr>
          <a:lstStyle/>
          <a:p>
            <a:pPr marL="0" indent="0">
              <a:buNone/>
            </a:pPr>
            <a:r>
              <a:rPr lang="en-US" sz="3100" dirty="0"/>
              <a:t>“University Prep is fully aware of and supports Mr. Rifkin’s work with his students as part of our commitment to provide our students an education that helps them grow into socially responsible, intellectually courageous citizens of the world.”</a:t>
            </a:r>
          </a:p>
        </p:txBody>
      </p:sp>
    </p:spTree>
    <p:extLst>
      <p:ext uri="{BB962C8B-B14F-4D97-AF65-F5344CB8AC3E}">
        <p14:creationId xmlns:p14="http://schemas.microsoft.com/office/powerpoint/2010/main" val="78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Things That ARE ACTUALLY Challenges</a:t>
            </a:r>
          </a:p>
        </p:txBody>
      </p:sp>
      <p:sp>
        <p:nvSpPr>
          <p:cNvPr id="12" name="Content Placeholder 9"/>
          <p:cNvSpPr txBox="1">
            <a:spLocks/>
          </p:cNvSpPr>
          <p:nvPr/>
        </p:nvSpPr>
        <p:spPr>
          <a:xfrm>
            <a:off x="838200" y="1997688"/>
            <a:ext cx="10515600" cy="46571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None/>
            </a:pPr>
            <a:r>
              <a:rPr lang="en-US" sz="4000" dirty="0"/>
              <a:t>Critical attention</a:t>
            </a:r>
          </a:p>
          <a:p>
            <a:pPr marL="0" lvl="1" indent="0">
              <a:lnSpc>
                <a:spcPct val="100000"/>
              </a:lnSpc>
              <a:spcBef>
                <a:spcPts val="1000"/>
              </a:spcBef>
              <a:buNone/>
            </a:pPr>
            <a:endParaRPr lang="en-US" sz="4000" dirty="0"/>
          </a:p>
          <a:p>
            <a:pPr marL="0" lvl="1" indent="0">
              <a:lnSpc>
                <a:spcPct val="100000"/>
              </a:lnSpc>
              <a:spcBef>
                <a:spcPts val="1000"/>
              </a:spcBef>
              <a:buNone/>
            </a:pPr>
            <a:r>
              <a:rPr lang="en-US" sz="4000" dirty="0"/>
              <a:t>Student resistance to individualization</a:t>
            </a:r>
          </a:p>
          <a:p>
            <a:pPr marL="0" lvl="1" indent="0">
              <a:lnSpc>
                <a:spcPct val="100000"/>
              </a:lnSpc>
              <a:spcBef>
                <a:spcPts val="1000"/>
              </a:spcBef>
              <a:buNone/>
            </a:pPr>
            <a:r>
              <a:rPr lang="en-US" sz="4000" dirty="0"/>
              <a:t>Deeply-held belief in meritocracy</a:t>
            </a:r>
          </a:p>
          <a:p>
            <a:pPr marL="0" lvl="1" indent="0">
              <a:lnSpc>
                <a:spcPct val="100000"/>
              </a:lnSpc>
              <a:spcBef>
                <a:spcPts val="1000"/>
              </a:spcBef>
              <a:buNone/>
            </a:pPr>
            <a:r>
              <a:rPr lang="en-US" sz="4000" dirty="0"/>
              <a:t>Tension between Problem/Solution focus</a:t>
            </a:r>
          </a:p>
          <a:p>
            <a:pPr marL="0" lvl="1" indent="0">
              <a:lnSpc>
                <a:spcPct val="100000"/>
              </a:lnSpc>
              <a:spcBef>
                <a:spcPts val="1000"/>
              </a:spcBef>
              <a:buNone/>
            </a:pPr>
            <a:endParaRPr lang="en-US" sz="4000" dirty="0"/>
          </a:p>
          <a:p>
            <a:pPr marL="0" lvl="1" indent="0">
              <a:lnSpc>
                <a:spcPct val="100000"/>
              </a:lnSpc>
              <a:spcBef>
                <a:spcPts val="1000"/>
              </a:spcBef>
              <a:buNone/>
            </a:pPr>
            <a:r>
              <a:rPr lang="en-US" sz="4000" dirty="0"/>
              <a:t>Staying Safe vs. Being Honest</a:t>
            </a:r>
          </a:p>
          <a:p>
            <a:pPr marL="0" lvl="1" indent="0">
              <a:lnSpc>
                <a:spcPct val="100000"/>
              </a:lnSpc>
              <a:spcBef>
                <a:spcPts val="1000"/>
              </a:spcBef>
              <a:buNone/>
            </a:pPr>
            <a:r>
              <a:rPr lang="en-US" sz="4000" dirty="0"/>
              <a:t>Not </a:t>
            </a:r>
            <a:r>
              <a:rPr lang="en-US" sz="4000" i="1" dirty="0"/>
              <a:t>enough </a:t>
            </a:r>
            <a:r>
              <a:rPr lang="en-US" sz="4000" dirty="0"/>
              <a:t>time (gender, LGBTQ+)</a:t>
            </a:r>
          </a:p>
          <a:p>
            <a:pPr marL="228600" lvl="1">
              <a:lnSpc>
                <a:spcPct val="100000"/>
              </a:lnSpc>
              <a:spcBef>
                <a:spcPts val="1000"/>
              </a:spcBef>
            </a:pPr>
            <a:endParaRPr lang="en-US" sz="4000" dirty="0"/>
          </a:p>
          <a:p>
            <a:pPr marL="0" lvl="1" indent="0">
              <a:lnSpc>
                <a:spcPct val="100000"/>
              </a:lnSpc>
              <a:spcBef>
                <a:spcPts val="1000"/>
              </a:spcBef>
              <a:buNone/>
            </a:pPr>
            <a:r>
              <a:rPr lang="en-US" sz="4000" dirty="0"/>
              <a:t>My own discomfort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8497" y="2686298"/>
            <a:ext cx="4649016" cy="2667837"/>
          </a:xfrm>
          <a:prstGeom prst="rect">
            <a:avLst/>
          </a:prstGeom>
        </p:spPr>
      </p:pic>
    </p:spTree>
    <p:extLst>
      <p:ext uri="{BB962C8B-B14F-4D97-AF65-F5344CB8AC3E}">
        <p14:creationId xmlns:p14="http://schemas.microsoft.com/office/powerpoint/2010/main" val="18072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Responses – Does It Belong?</a:t>
            </a:r>
          </a:p>
        </p:txBody>
      </p:sp>
      <p:sp>
        <p:nvSpPr>
          <p:cNvPr id="3" name="Content Placeholder 2"/>
          <p:cNvSpPr>
            <a:spLocks noGrp="1"/>
          </p:cNvSpPr>
          <p:nvPr>
            <p:ph idx="1"/>
          </p:nvPr>
        </p:nvSpPr>
        <p:spPr>
          <a:xfrm>
            <a:off x="838200" y="1825624"/>
            <a:ext cx="10655300" cy="4918076"/>
          </a:xfrm>
        </p:spPr>
        <p:txBody>
          <a:bodyPr>
            <a:normAutofit fontScale="92500" lnSpcReduction="10000"/>
          </a:bodyPr>
          <a:lstStyle/>
          <a:p>
            <a:pPr marL="0" indent="0">
              <a:buNone/>
            </a:pPr>
            <a:r>
              <a:rPr lang="en-US" dirty="0"/>
              <a:t>97% of my students said the unit was “definitely”/“somewhat” worthwhile</a:t>
            </a:r>
          </a:p>
          <a:p>
            <a:pPr lvl="1">
              <a:buFont typeface="Calibri" panose="020F0502020204030204" pitchFamily="34" charset="0"/>
              <a:buChar char="–"/>
            </a:pPr>
            <a:r>
              <a:rPr lang="en-US" dirty="0"/>
              <a:t>“There's really no class that would be "better" to talk about it in, and </a:t>
            </a:r>
            <a:r>
              <a:rPr lang="en-US" b="1" i="1" dirty="0"/>
              <a:t>race in physics are intertwined </a:t>
            </a:r>
            <a:r>
              <a:rPr lang="en-US" dirty="0"/>
              <a:t>when you look at the statistics.”  </a:t>
            </a:r>
          </a:p>
          <a:p>
            <a:pPr lvl="1">
              <a:buFont typeface="Calibri" panose="020F0502020204030204" pitchFamily="34" charset="0"/>
              <a:buChar char="–"/>
            </a:pPr>
            <a:endParaRPr lang="en-US" dirty="0"/>
          </a:p>
          <a:p>
            <a:pPr lvl="1">
              <a:buFont typeface="Calibri" panose="020F0502020204030204" pitchFamily="34" charset="0"/>
              <a:buChar char="–"/>
            </a:pPr>
            <a:r>
              <a:rPr lang="en-US" dirty="0"/>
              <a:t>“It does relate to what we learn. By discussing it in physics, we are able to </a:t>
            </a:r>
            <a:r>
              <a:rPr lang="en-US" b="1" i="1" dirty="0"/>
              <a:t>connect what we have learned to other things</a:t>
            </a:r>
            <a:r>
              <a:rPr lang="en-US" dirty="0"/>
              <a:t> in ‘real life.’ By learning about it</a:t>
            </a:r>
            <a:r>
              <a:rPr lang="en-US" b="1" i="1" dirty="0"/>
              <a:t>, I feel less discouraged from perhaps pursuing </a:t>
            </a:r>
            <a:r>
              <a:rPr lang="en-US" dirty="0"/>
              <a:t>a course in math or science.” </a:t>
            </a:r>
          </a:p>
          <a:p>
            <a:pPr lvl="1">
              <a:buFont typeface="Calibri" panose="020F0502020204030204" pitchFamily="34" charset="0"/>
              <a:buChar char="–"/>
            </a:pPr>
            <a:endParaRPr lang="en-US" dirty="0"/>
          </a:p>
          <a:p>
            <a:pPr lvl="1">
              <a:buFont typeface="Calibri" panose="020F0502020204030204" pitchFamily="34" charset="0"/>
              <a:buChar char="–"/>
            </a:pPr>
            <a:r>
              <a:rPr lang="en-US" dirty="0"/>
              <a:t>“It's important that students who are averse to subjects that are more likely to discuss issues of social justice be culturally competent. </a:t>
            </a:r>
            <a:r>
              <a:rPr lang="en-US" b="1" i="1" dirty="0"/>
              <a:t>It's ridiculous to provide only a subset of the student population with the responsibility to be socially aware </a:t>
            </a:r>
            <a:r>
              <a:rPr lang="en-US" dirty="0"/>
              <a:t>while those who are interested in science classes can use their academic interests as an excuse to be ignorant.”</a:t>
            </a:r>
          </a:p>
          <a:p>
            <a:pPr lvl="1">
              <a:buFont typeface="Calibri" panose="020F0502020204030204" pitchFamily="34" charset="0"/>
              <a:buChar char="–"/>
            </a:pPr>
            <a:endParaRPr lang="en-US" dirty="0"/>
          </a:p>
          <a:p>
            <a:pPr lvl="1">
              <a:buFont typeface="Calibri" panose="020F0502020204030204" pitchFamily="34" charset="0"/>
              <a:buChar char="–"/>
            </a:pPr>
            <a:r>
              <a:rPr lang="en-US" sz="3000" b="1" i="1" dirty="0"/>
              <a:t>“Social Justice applies to everyone, everywhere, at any time.”  </a:t>
            </a:r>
          </a:p>
          <a:p>
            <a:endParaRPr lang="en-US" dirty="0"/>
          </a:p>
        </p:txBody>
      </p:sp>
    </p:spTree>
    <p:extLst>
      <p:ext uri="{BB962C8B-B14F-4D97-AF65-F5344CB8AC3E}">
        <p14:creationId xmlns:p14="http://schemas.microsoft.com/office/powerpoint/2010/main" val="339511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Responses – Physics Identity</a:t>
            </a:r>
          </a:p>
        </p:txBody>
      </p:sp>
      <p:sp>
        <p:nvSpPr>
          <p:cNvPr id="3" name="Content Placeholder 2"/>
          <p:cNvSpPr>
            <a:spLocks noGrp="1"/>
          </p:cNvSpPr>
          <p:nvPr>
            <p:ph idx="1"/>
          </p:nvPr>
        </p:nvSpPr>
        <p:spPr>
          <a:xfrm>
            <a:off x="838200" y="1825625"/>
            <a:ext cx="10858500" cy="4351338"/>
          </a:xfrm>
        </p:spPr>
        <p:txBody>
          <a:bodyPr>
            <a:normAutofit/>
          </a:bodyPr>
          <a:lstStyle/>
          <a:p>
            <a:pPr marL="0" indent="0">
              <a:buNone/>
            </a:pPr>
            <a:endParaRPr lang="en-US" dirty="0"/>
          </a:p>
          <a:p>
            <a:endParaRPr lang="en-US" dirty="0"/>
          </a:p>
        </p:txBody>
      </p:sp>
      <p:sp>
        <p:nvSpPr>
          <p:cNvPr id="7" name="Content Placeholder 2"/>
          <p:cNvSpPr txBox="1">
            <a:spLocks/>
          </p:cNvSpPr>
          <p:nvPr/>
        </p:nvSpPr>
        <p:spPr>
          <a:xfrm>
            <a:off x="1028698" y="2186304"/>
            <a:ext cx="10845801" cy="326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“Others recognize my physics abilities”</a:t>
            </a:r>
          </a:p>
          <a:p>
            <a:pPr marL="0" indent="0">
              <a:buNone/>
            </a:pPr>
            <a:r>
              <a:rPr lang="en-US" dirty="0"/>
              <a:t>“I can succeed in the discipline of physics”</a:t>
            </a:r>
          </a:p>
          <a:p>
            <a:pPr marL="0" indent="0">
              <a:buNone/>
            </a:pPr>
            <a:r>
              <a:rPr lang="en-US" dirty="0"/>
              <a:t>“I can understand physics”</a:t>
            </a:r>
          </a:p>
          <a:p>
            <a:pPr marL="0" indent="0">
              <a:buNone/>
            </a:pPr>
            <a:r>
              <a:rPr lang="en-US" dirty="0"/>
              <a:t> “I feel I can be myself in this class”</a:t>
            </a:r>
            <a:endParaRPr lang="en-US" dirty="0">
              <a:solidFill>
                <a:srgbClr val="FF0000"/>
              </a:solidFill>
            </a:endParaRPr>
          </a:p>
          <a:p>
            <a:pPr marL="0" lvl="1" indent="0">
              <a:spcBef>
                <a:spcPts val="1000"/>
              </a:spcBef>
              <a:buNone/>
            </a:pPr>
            <a:r>
              <a:rPr lang="en-US" sz="2800" dirty="0"/>
              <a:t>“I see myself as a science person”</a:t>
            </a:r>
          </a:p>
          <a:p>
            <a:pPr marL="0" lvl="1" indent="0">
              <a:spcBef>
                <a:spcPts val="1000"/>
              </a:spcBef>
              <a:buNone/>
            </a:pPr>
            <a:r>
              <a:rPr lang="en-US" sz="2800" dirty="0"/>
              <a:t>“My teacher sees me as a physics person”</a:t>
            </a:r>
          </a:p>
          <a:p>
            <a:pPr marL="0" indent="0">
              <a:buNone/>
            </a:pPr>
            <a:endParaRPr lang="en-US" dirty="0"/>
          </a:p>
        </p:txBody>
      </p:sp>
      <p:sp>
        <p:nvSpPr>
          <p:cNvPr id="10" name="Content Placeholder 2"/>
          <p:cNvSpPr txBox="1">
            <a:spLocks/>
          </p:cNvSpPr>
          <p:nvPr/>
        </p:nvSpPr>
        <p:spPr>
          <a:xfrm>
            <a:off x="10496549" y="2183129"/>
            <a:ext cx="2197102" cy="3162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(-6%)	</a:t>
            </a:r>
          </a:p>
          <a:p>
            <a:pPr marL="0" indent="0">
              <a:buNone/>
            </a:pPr>
            <a:r>
              <a:rPr lang="en-US" dirty="0"/>
              <a:t>(-3%)		</a:t>
            </a:r>
          </a:p>
          <a:p>
            <a:pPr marL="0" indent="0">
              <a:buNone/>
            </a:pPr>
            <a:r>
              <a:rPr lang="en-US" dirty="0"/>
              <a:t>(-3%)		</a:t>
            </a:r>
            <a:endParaRPr lang="en-US" dirty="0">
              <a:solidFill>
                <a:srgbClr val="FF0000"/>
              </a:solidFill>
            </a:endParaRPr>
          </a:p>
          <a:p>
            <a:pPr marL="0" indent="0">
              <a:buNone/>
            </a:pPr>
            <a:r>
              <a:rPr lang="en-US" dirty="0"/>
              <a:t>(-7%)		</a:t>
            </a:r>
            <a:endParaRPr lang="en-US" dirty="0">
              <a:solidFill>
                <a:srgbClr val="FF0000"/>
              </a:solidFill>
            </a:endParaRPr>
          </a:p>
          <a:p>
            <a:pPr marL="0" lvl="1" indent="0">
              <a:spcBef>
                <a:spcPts val="1000"/>
              </a:spcBef>
              <a:buNone/>
            </a:pPr>
            <a:r>
              <a:rPr lang="en-US" sz="2800" dirty="0"/>
              <a:t>(+7%)		</a:t>
            </a:r>
          </a:p>
          <a:p>
            <a:pPr marL="0" lvl="1" indent="0">
              <a:spcBef>
                <a:spcPts val="1000"/>
              </a:spcBef>
              <a:buNone/>
            </a:pPr>
            <a:r>
              <a:rPr lang="en-US" sz="2800" dirty="0"/>
              <a:t>(+7%)	</a:t>
            </a:r>
          </a:p>
        </p:txBody>
      </p:sp>
      <p:sp>
        <p:nvSpPr>
          <p:cNvPr id="11" name="Content Placeholder 2"/>
          <p:cNvSpPr txBox="1">
            <a:spLocks/>
          </p:cNvSpPr>
          <p:nvPr/>
        </p:nvSpPr>
        <p:spPr>
          <a:xfrm>
            <a:off x="7562849" y="2186304"/>
            <a:ext cx="2933700" cy="3167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+ 15% 	</a:t>
            </a:r>
          </a:p>
          <a:p>
            <a:pPr marL="0" indent="0">
              <a:buNone/>
            </a:pPr>
            <a:r>
              <a:rPr lang="en-US" dirty="0"/>
              <a:t>+ 15% </a:t>
            </a:r>
          </a:p>
          <a:p>
            <a:pPr marL="0" indent="0">
              <a:buNone/>
            </a:pPr>
            <a:r>
              <a:rPr lang="en-US" dirty="0"/>
              <a:t>+ 27%  (to 100%)</a:t>
            </a:r>
          </a:p>
          <a:p>
            <a:pPr marL="0" indent="0">
              <a:buNone/>
            </a:pPr>
            <a:r>
              <a:rPr lang="en-US" dirty="0"/>
              <a:t>+ 27%  (to 100%)</a:t>
            </a:r>
          </a:p>
          <a:p>
            <a:pPr marL="0" lvl="1" indent="0">
              <a:spcBef>
                <a:spcPts val="1000"/>
              </a:spcBef>
              <a:buNone/>
            </a:pPr>
            <a:r>
              <a:rPr lang="en-US" sz="2800" dirty="0"/>
              <a:t>+ 16% </a:t>
            </a:r>
          </a:p>
          <a:p>
            <a:pPr marL="0" lvl="1" indent="0">
              <a:spcBef>
                <a:spcPts val="1000"/>
              </a:spcBef>
              <a:buNone/>
            </a:pPr>
            <a:r>
              <a:rPr lang="en-US" sz="2800" dirty="0"/>
              <a:t>+ 47%</a:t>
            </a:r>
            <a:endParaRPr lang="en-US" dirty="0"/>
          </a:p>
        </p:txBody>
      </p:sp>
    </p:spTree>
    <p:extLst>
      <p:ext uri="{BB962C8B-B14F-4D97-AF65-F5344CB8AC3E}">
        <p14:creationId xmlns:p14="http://schemas.microsoft.com/office/powerpoint/2010/main" val="33733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95686"/>
            <a:ext cx="10995734" cy="4850383"/>
          </a:xfrm>
        </p:spPr>
        <p:txBody>
          <a:bodyPr>
            <a:normAutofit fontScale="92500" lnSpcReduction="10000"/>
          </a:bodyPr>
          <a:lstStyle/>
          <a:p>
            <a:pPr marL="0" indent="0">
              <a:buNone/>
            </a:pPr>
            <a:r>
              <a:rPr lang="en-US" dirty="0"/>
              <a:t>This is what works for my skills/interests and my students needs/identities</a:t>
            </a:r>
          </a:p>
          <a:p>
            <a:pPr marL="0" indent="0">
              <a:buNone/>
            </a:pPr>
            <a:r>
              <a:rPr lang="en-US" b="1" dirty="0"/>
              <a:t>How can you transform your physics classrooms into an agent of social justice?</a:t>
            </a:r>
          </a:p>
          <a:p>
            <a:pPr marL="573088" lvl="1" indent="-460375">
              <a:buFont typeface="Calibri" panose="020F0502020204030204" pitchFamily="34" charset="0"/>
              <a:buChar char="–"/>
            </a:pPr>
            <a:r>
              <a:rPr lang="en-US" dirty="0"/>
              <a:t>A critical examination of the historical impacts of physics</a:t>
            </a:r>
          </a:p>
          <a:p>
            <a:pPr marL="573088" lvl="1" indent="-460375">
              <a:buFont typeface="Calibri" panose="020F0502020204030204" pitchFamily="34" charset="0"/>
              <a:buChar char="–"/>
            </a:pPr>
            <a:r>
              <a:rPr lang="en-US" dirty="0"/>
              <a:t>Using physics content to address modern inequality</a:t>
            </a:r>
          </a:p>
          <a:p>
            <a:pPr marL="573088" lvl="1" indent="-460375">
              <a:buFont typeface="Calibri" panose="020F0502020204030204" pitchFamily="34" charset="0"/>
              <a:buChar char="–"/>
            </a:pPr>
            <a:r>
              <a:rPr lang="en-US" dirty="0"/>
              <a:t>Adapting our teaching practices to address those imbalances</a:t>
            </a:r>
          </a:p>
          <a:p>
            <a:pPr marL="573088" lvl="1" indent="-460375">
              <a:buFont typeface="Calibri" panose="020F0502020204030204" pitchFamily="34" charset="0"/>
              <a:buChar char="–"/>
            </a:pPr>
            <a:r>
              <a:rPr lang="en-US" dirty="0"/>
              <a:t>Exploring the current state and culture of physics with students</a:t>
            </a:r>
          </a:p>
          <a:p>
            <a:pPr marL="0" indent="0">
              <a:buNone/>
            </a:pPr>
            <a:endParaRPr lang="en-US" dirty="0"/>
          </a:p>
          <a:p>
            <a:pPr marL="0" indent="0">
              <a:buNone/>
            </a:pPr>
            <a:r>
              <a:rPr lang="en-US" dirty="0"/>
              <a:t>~5 min of questions</a:t>
            </a:r>
          </a:p>
          <a:p>
            <a:pPr marL="0" indent="0">
              <a:buNone/>
            </a:pPr>
            <a:endParaRPr lang="en-US" dirty="0"/>
          </a:p>
          <a:p>
            <a:pPr marL="0" indent="0">
              <a:buNone/>
            </a:pPr>
            <a:r>
              <a:rPr lang="en-US" dirty="0"/>
              <a:t>I’d love to talk more!	</a:t>
            </a:r>
            <a:r>
              <a:rPr lang="en-US" dirty="0">
                <a:hlinkClick r:id="rId2"/>
              </a:rPr>
              <a:t>mrifkin@universityprep.org</a:t>
            </a:r>
            <a:r>
              <a:rPr lang="en-US" dirty="0"/>
              <a:t> 	</a:t>
            </a:r>
            <a:r>
              <a:rPr lang="en-US" dirty="0">
                <a:hlinkClick r:id="rId3"/>
              </a:rPr>
              <a:t>@RiPhysKin</a:t>
            </a:r>
            <a:endParaRPr lang="en-US" dirty="0"/>
          </a:p>
          <a:p>
            <a:pPr lvl="1">
              <a:buFont typeface="Calibri" panose="020F0502020204030204" pitchFamily="34" charset="0"/>
              <a:buChar char="–"/>
            </a:pPr>
            <a:r>
              <a:rPr lang="en-US" dirty="0"/>
              <a:t>This presentation  				</a:t>
            </a:r>
            <a:r>
              <a:rPr lang="en-US" dirty="0">
                <a:hlinkClick r:id="rId4"/>
              </a:rPr>
              <a:t>tinyurl.com/AAPTSM16</a:t>
            </a:r>
            <a:r>
              <a:rPr lang="en-US" dirty="0">
                <a:hlinkClick r:id="rId5"/>
              </a:rPr>
              <a:t>  </a:t>
            </a:r>
            <a:endParaRPr lang="en-US" dirty="0"/>
          </a:p>
          <a:p>
            <a:pPr lvl="1">
              <a:buFont typeface="Calibri" panose="020F0502020204030204" pitchFamily="34" charset="0"/>
              <a:buChar char="–"/>
            </a:pPr>
            <a:r>
              <a:rPr lang="en-US" dirty="0"/>
              <a:t>More detail about my curriculum:			</a:t>
            </a:r>
            <a:r>
              <a:rPr lang="en-US" dirty="0">
                <a:hlinkClick r:id="rId6"/>
              </a:rPr>
              <a:t>tinyurl.com/</a:t>
            </a:r>
            <a:r>
              <a:rPr lang="en-US" dirty="0" err="1">
                <a:hlinkClick r:id="rId6"/>
              </a:rPr>
              <a:t>BlogMoses</a:t>
            </a:r>
            <a:endParaRPr lang="en-US" dirty="0"/>
          </a:p>
          <a:p>
            <a:pPr lvl="1">
              <a:buFont typeface="Calibri" panose="020F0502020204030204" pitchFamily="34" charset="0"/>
              <a:buChar char="–"/>
            </a:pPr>
            <a:r>
              <a:rPr lang="en-US" dirty="0"/>
              <a:t>STEM Educators for Social Justice       		</a:t>
            </a:r>
            <a:r>
              <a:rPr lang="en-US" dirty="0">
                <a:hlinkClick r:id="rId7"/>
              </a:rPr>
              <a:t>tinyurl.com/SE4SJ</a:t>
            </a:r>
            <a:endParaRPr lang="en-US" dirty="0"/>
          </a:p>
          <a:p>
            <a:pPr marL="457200" lvl="1" indent="0">
              <a:buNone/>
            </a:pPr>
            <a:endParaRPr lang="en-US" dirty="0"/>
          </a:p>
          <a:p>
            <a:pPr marL="0" indent="0">
              <a:buNone/>
            </a:pPr>
            <a:endParaRPr lang="en-US" sz="100" dirty="0"/>
          </a:p>
          <a:p>
            <a:pPr marL="0" indent="0">
              <a:buNone/>
            </a:pPr>
            <a:endParaRPr lang="en-US" sz="100" dirty="0"/>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914400" lvl="1" indent="-457200">
              <a:buFont typeface="+mj-lt"/>
              <a:buAutoNum type="arabicPeriod"/>
            </a:pPr>
            <a:endParaRPr lang="en-US" dirty="0"/>
          </a:p>
        </p:txBody>
      </p:sp>
      <p:sp>
        <p:nvSpPr>
          <p:cNvPr id="2" name="Title 1"/>
          <p:cNvSpPr>
            <a:spLocks noGrp="1"/>
          </p:cNvSpPr>
          <p:nvPr>
            <p:ph type="title"/>
          </p:nvPr>
        </p:nvSpPr>
        <p:spPr/>
        <p:txBody>
          <a:bodyPr/>
          <a:lstStyle/>
          <a:p>
            <a:r>
              <a:rPr lang="en-US" dirty="0"/>
              <a:t>Closure</a:t>
            </a:r>
          </a:p>
        </p:txBody>
      </p:sp>
    </p:spTree>
    <p:extLst>
      <p:ext uri="{BB962C8B-B14F-4D97-AF65-F5344CB8AC3E}">
        <p14:creationId xmlns:p14="http://schemas.microsoft.com/office/powerpoint/2010/main" val="6049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a:xfrm>
            <a:off x="838200" y="1515447"/>
            <a:ext cx="11021292" cy="4917146"/>
          </a:xfrm>
        </p:spPr>
        <p:txBody>
          <a:bodyPr>
            <a:normAutofit fontScale="92500" lnSpcReduction="20000"/>
          </a:bodyPr>
          <a:lstStyle/>
          <a:p>
            <a:pPr marL="0" indent="0">
              <a:lnSpc>
                <a:spcPct val="120000"/>
              </a:lnSpc>
              <a:spcBef>
                <a:spcPts val="300"/>
              </a:spcBef>
              <a:buNone/>
            </a:pPr>
            <a:r>
              <a:rPr lang="en-US" sz="2600" dirty="0"/>
              <a:t>Introduce yourself to one person.  </a:t>
            </a:r>
            <a:r>
              <a:rPr lang="en-US" sz="2600" i="1" dirty="0"/>
              <a:t>   What brought you here today?</a:t>
            </a:r>
          </a:p>
          <a:p>
            <a:pPr marL="0" indent="0">
              <a:spcBef>
                <a:spcPts val="600"/>
              </a:spcBef>
              <a:buNone/>
            </a:pPr>
            <a:endParaRPr lang="en-US" sz="1900" dirty="0"/>
          </a:p>
          <a:p>
            <a:pPr marL="0" indent="0">
              <a:lnSpc>
                <a:spcPct val="120000"/>
              </a:lnSpc>
              <a:spcBef>
                <a:spcPts val="300"/>
              </a:spcBef>
              <a:buNone/>
            </a:pPr>
            <a:r>
              <a:rPr lang="en-US" sz="2600" dirty="0"/>
              <a:t>Slides today:		</a:t>
            </a:r>
            <a:r>
              <a:rPr lang="en-US" sz="2600" dirty="0">
                <a:hlinkClick r:id="rId2"/>
              </a:rPr>
              <a:t>tinyurl.com/AAPTSM16</a:t>
            </a:r>
            <a:r>
              <a:rPr lang="en-US" sz="2600" dirty="0"/>
              <a:t>		</a:t>
            </a:r>
          </a:p>
          <a:p>
            <a:pPr marL="0" indent="0">
              <a:lnSpc>
                <a:spcPct val="120000"/>
              </a:lnSpc>
              <a:spcBef>
                <a:spcPts val="300"/>
              </a:spcBef>
              <a:buNone/>
            </a:pPr>
            <a:r>
              <a:rPr lang="en-US" sz="2600" dirty="0"/>
              <a:t>Twitter:  		</a:t>
            </a:r>
            <a:r>
              <a:rPr lang="en-US" sz="2600" dirty="0">
                <a:hlinkClick r:id="rId3"/>
              </a:rPr>
              <a:t>@RiPhysKin</a:t>
            </a:r>
            <a:r>
              <a:rPr lang="en-US" sz="2600" dirty="0"/>
              <a:t>		</a:t>
            </a:r>
            <a:r>
              <a:rPr lang="en-US" sz="2600" dirty="0">
                <a:hlinkClick r:id="rId4"/>
              </a:rPr>
              <a:t>#AAPTSM16 </a:t>
            </a:r>
            <a:r>
              <a:rPr lang="en-US" sz="2600" dirty="0"/>
              <a:t>:: </a:t>
            </a:r>
            <a:r>
              <a:rPr lang="en-US" sz="2600" dirty="0">
                <a:hlinkClick r:id="rId5"/>
              </a:rPr>
              <a:t>#PT4SJ </a:t>
            </a:r>
            <a:r>
              <a:rPr lang="en-US" sz="2600" dirty="0"/>
              <a:t>:: </a:t>
            </a:r>
            <a:r>
              <a:rPr lang="en-US" sz="2600" dirty="0">
                <a:hlinkClick r:id="rId6"/>
              </a:rPr>
              <a:t>#</a:t>
            </a:r>
            <a:r>
              <a:rPr lang="en-US" sz="2600" dirty="0" err="1">
                <a:hlinkClick r:id="rId6"/>
              </a:rPr>
              <a:t>SoJustEdu</a:t>
            </a:r>
            <a:r>
              <a:rPr lang="en-US" sz="2600" dirty="0">
                <a:hlinkClick r:id="rId6"/>
              </a:rPr>
              <a:t>  </a:t>
            </a:r>
            <a:r>
              <a:rPr lang="en-US" sz="2600" dirty="0">
                <a:hlinkClick r:id="rId7"/>
              </a:rPr>
              <a:t> </a:t>
            </a:r>
            <a:endParaRPr lang="en-US" sz="1900" dirty="0"/>
          </a:p>
          <a:p>
            <a:pPr marL="0" indent="0">
              <a:buNone/>
            </a:pPr>
            <a:endParaRPr lang="en-US" sz="1500" dirty="0"/>
          </a:p>
          <a:p>
            <a:pPr marL="0" indent="0">
              <a:buNone/>
            </a:pPr>
            <a:r>
              <a:rPr lang="en-US" dirty="0"/>
              <a:t>About Me:</a:t>
            </a:r>
          </a:p>
          <a:p>
            <a:pPr>
              <a:lnSpc>
                <a:spcPct val="120000"/>
              </a:lnSpc>
              <a:spcBef>
                <a:spcPts val="600"/>
              </a:spcBef>
            </a:pPr>
            <a:r>
              <a:rPr lang="en-US" dirty="0"/>
              <a:t>Age 21: Science teaching</a:t>
            </a:r>
          </a:p>
          <a:p>
            <a:pPr>
              <a:lnSpc>
                <a:spcPct val="120000"/>
              </a:lnSpc>
              <a:spcBef>
                <a:spcPts val="600"/>
              </a:spcBef>
            </a:pPr>
            <a:r>
              <a:rPr lang="en-US" dirty="0"/>
              <a:t>Age 25: Social Justice</a:t>
            </a:r>
            <a:endParaRPr lang="en-US" i="1" dirty="0"/>
          </a:p>
          <a:p>
            <a:pPr marL="0" indent="0">
              <a:lnSpc>
                <a:spcPct val="120000"/>
              </a:lnSpc>
              <a:spcBef>
                <a:spcPts val="600"/>
              </a:spcBef>
              <a:buNone/>
            </a:pPr>
            <a:r>
              <a:rPr lang="en-US" b="1" dirty="0"/>
              <a:t>   How do I combine these halves?</a:t>
            </a:r>
          </a:p>
          <a:p>
            <a:pPr>
              <a:lnSpc>
                <a:spcPct val="120000"/>
              </a:lnSpc>
              <a:spcBef>
                <a:spcPts val="600"/>
              </a:spcBef>
            </a:pPr>
            <a:endParaRPr lang="en-US" sz="1100" i="1" dirty="0"/>
          </a:p>
          <a:p>
            <a:pPr>
              <a:lnSpc>
                <a:spcPct val="120000"/>
              </a:lnSpc>
              <a:spcBef>
                <a:spcPts val="600"/>
              </a:spcBef>
            </a:pPr>
            <a:r>
              <a:rPr lang="en-US" dirty="0"/>
              <a:t>Age 26: First attempts</a:t>
            </a:r>
          </a:p>
          <a:p>
            <a:pPr>
              <a:lnSpc>
                <a:spcPct val="120000"/>
              </a:lnSpc>
              <a:spcBef>
                <a:spcPts val="600"/>
              </a:spcBef>
            </a:pPr>
            <a:r>
              <a:rPr lang="en-US" dirty="0"/>
              <a:t>Age 35: Media stardom</a:t>
            </a:r>
          </a:p>
          <a:p>
            <a:pPr>
              <a:lnSpc>
                <a:spcPct val="120000"/>
              </a:lnSpc>
              <a:spcBef>
                <a:spcPts val="600"/>
              </a:spcBef>
            </a:pPr>
            <a:r>
              <a:rPr lang="en-US" dirty="0"/>
              <a:t>Age 36:  AAPT 2016!</a:t>
            </a:r>
          </a:p>
          <a:p>
            <a:pPr marL="0" indent="0">
              <a:lnSpc>
                <a:spcPct val="120000"/>
              </a:lnSpc>
              <a:spcBef>
                <a:spcPts val="600"/>
              </a:spcBef>
              <a:buNone/>
            </a:pPr>
            <a:endParaRPr lang="en-US" b="1" dirty="0"/>
          </a:p>
          <a:p>
            <a:pPr marL="0" indent="0">
              <a:lnSpc>
                <a:spcPct val="120000"/>
              </a:lnSpc>
              <a:spcBef>
                <a:spcPts val="600"/>
              </a:spcBef>
              <a:buNone/>
            </a:pPr>
            <a:endParaRPr lang="en-US" dirty="0"/>
          </a:p>
          <a:p>
            <a:pPr>
              <a:lnSpc>
                <a:spcPct val="120000"/>
              </a:lnSpc>
              <a:spcBef>
                <a:spcPts val="600"/>
              </a:spcBef>
            </a:pPr>
            <a:endParaRPr lang="en-US" dirty="0"/>
          </a:p>
          <a:p>
            <a:endParaRPr lang="en-US"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6183" y="3649685"/>
            <a:ext cx="2883098" cy="2254452"/>
          </a:xfrm>
          <a:prstGeom prst="rect">
            <a:avLst/>
          </a:prstGeom>
        </p:spPr>
      </p:pic>
      <p:pic>
        <p:nvPicPr>
          <p:cNvPr id="11" name="Picture 10" descr="http://www.wcwonline.org/misc/enews/2012/March_files/37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74493" y="3642066"/>
            <a:ext cx="3142570" cy="2262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stretch>
            <a:fillRect/>
          </a:stretch>
        </p:blipFill>
        <p:spPr>
          <a:xfrm>
            <a:off x="5818714" y="3649685"/>
            <a:ext cx="6040777" cy="2923360"/>
          </a:xfrm>
          <a:prstGeom prst="rect">
            <a:avLst/>
          </a:prstGeom>
        </p:spPr>
      </p:pic>
      <p:pic>
        <p:nvPicPr>
          <p:cNvPr id="14" name="Picture 13"/>
          <p:cNvPicPr>
            <a:picLocks noChangeAspect="1"/>
          </p:cNvPicPr>
          <p:nvPr/>
        </p:nvPicPr>
        <p:blipFill>
          <a:blip r:embed="rId11"/>
          <a:stretch>
            <a:fillRect/>
          </a:stretch>
        </p:blipFill>
        <p:spPr>
          <a:xfrm>
            <a:off x="5846182" y="3293292"/>
            <a:ext cx="5906263" cy="3279753"/>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46181" y="3227556"/>
            <a:ext cx="5887014" cy="3364481"/>
          </a:xfrm>
          <a:prstGeom prst="rect">
            <a:avLst/>
          </a:prstGeom>
        </p:spPr>
      </p:pic>
    </p:spTree>
    <p:extLst>
      <p:ext uri="{BB962C8B-B14F-4D97-AF65-F5344CB8AC3E}">
        <p14:creationId xmlns:p14="http://schemas.microsoft.com/office/powerpoint/2010/main" val="142064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i="1" dirty="0"/>
              <a:t>Physics Teaching for Social Justice?</a:t>
            </a:r>
            <a:endParaRPr lang="en-US" dirty="0"/>
          </a:p>
        </p:txBody>
      </p:sp>
      <p:sp>
        <p:nvSpPr>
          <p:cNvPr id="3" name="Content Placeholder 2"/>
          <p:cNvSpPr>
            <a:spLocks noGrp="1"/>
          </p:cNvSpPr>
          <p:nvPr>
            <p:ph idx="1"/>
          </p:nvPr>
        </p:nvSpPr>
        <p:spPr>
          <a:xfrm>
            <a:off x="838199" y="1825624"/>
            <a:ext cx="11187023" cy="4697723"/>
          </a:xfrm>
        </p:spPr>
        <p:txBody>
          <a:bodyPr>
            <a:noAutofit/>
          </a:bodyPr>
          <a:lstStyle/>
          <a:p>
            <a:pPr marL="0" indent="0">
              <a:buNone/>
            </a:pPr>
            <a:r>
              <a:rPr lang="en-US" dirty="0"/>
              <a:t>Physics Teaching for Social Justice is</a:t>
            </a:r>
            <a:r>
              <a:rPr lang="en-US" i="1" dirty="0"/>
              <a:t>:</a:t>
            </a:r>
            <a:endParaRPr lang="en-US" dirty="0"/>
          </a:p>
          <a:p>
            <a:pPr marL="573088" lvl="1" indent="-460375">
              <a:buFont typeface="Calibri" panose="020F0502020204030204" pitchFamily="34" charset="0"/>
              <a:buChar char="–"/>
            </a:pPr>
            <a:r>
              <a:rPr lang="en-US" dirty="0"/>
              <a:t>Acknowledging a systemically imbalanced playing field </a:t>
            </a:r>
          </a:p>
          <a:p>
            <a:pPr marL="573088" lvl="1" indent="-460375">
              <a:buFont typeface="Calibri" panose="020F0502020204030204" pitchFamily="34" charset="0"/>
              <a:buChar char="–"/>
            </a:pPr>
            <a:r>
              <a:rPr lang="en-US" dirty="0"/>
              <a:t>Working to undo that imbalance</a:t>
            </a:r>
          </a:p>
          <a:p>
            <a:pPr marL="0" indent="0">
              <a:buNone/>
            </a:pPr>
            <a:endParaRPr lang="en-US" sz="1400" dirty="0"/>
          </a:p>
          <a:p>
            <a:pPr marL="0" indent="0">
              <a:buNone/>
            </a:pPr>
            <a:r>
              <a:rPr lang="en-US" dirty="0"/>
              <a:t>This could include:</a:t>
            </a:r>
          </a:p>
          <a:p>
            <a:pPr marL="573088" lvl="1" indent="-460375">
              <a:buFont typeface="Calibri" panose="020F0502020204030204" pitchFamily="34" charset="0"/>
              <a:buChar char="–"/>
            </a:pPr>
            <a:r>
              <a:rPr lang="en-US" dirty="0"/>
              <a:t>A critical examination of the historical impacts of physics</a:t>
            </a:r>
          </a:p>
          <a:p>
            <a:pPr marL="573088" lvl="1" indent="-460375">
              <a:buFont typeface="Calibri" panose="020F0502020204030204" pitchFamily="34" charset="0"/>
              <a:buChar char="–"/>
            </a:pPr>
            <a:r>
              <a:rPr lang="en-US" dirty="0"/>
              <a:t>Using physics content to address modern inequality</a:t>
            </a:r>
          </a:p>
          <a:p>
            <a:pPr marL="573088" lvl="1" indent="-460375">
              <a:buFont typeface="Calibri" panose="020F0502020204030204" pitchFamily="34" charset="0"/>
              <a:buChar char="–"/>
            </a:pPr>
            <a:r>
              <a:rPr lang="en-US" dirty="0"/>
              <a:t>Adapting our teaching practices to address imbalances</a:t>
            </a:r>
          </a:p>
          <a:p>
            <a:pPr marL="573088" lvl="1" indent="-460375">
              <a:buFont typeface="Calibri" panose="020F0502020204030204" pitchFamily="34" charset="0"/>
              <a:buChar char="–"/>
            </a:pPr>
            <a:r>
              <a:rPr lang="en-US" dirty="0"/>
              <a:t>Exploring the current state and culture of physics with students</a:t>
            </a:r>
          </a:p>
          <a:p>
            <a:pPr marL="112713" lvl="1" indent="0">
              <a:buNone/>
            </a:pPr>
            <a:endParaRPr lang="en-US" dirty="0"/>
          </a:p>
          <a:p>
            <a:pPr marL="112713" lvl="1" indent="0">
              <a:buNone/>
            </a:pPr>
            <a:r>
              <a:rPr lang="en-US" b="1" dirty="0"/>
              <a:t>Generally:  how can we transform our physics classrooms into agents of social justice?</a:t>
            </a:r>
          </a:p>
        </p:txBody>
      </p:sp>
    </p:spTree>
    <p:extLst>
      <p:ext uri="{BB962C8B-B14F-4D97-AF65-F5344CB8AC3E}">
        <p14:creationId xmlns:p14="http://schemas.microsoft.com/office/powerpoint/2010/main" val="334838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197" y="1690688"/>
            <a:ext cx="4837501" cy="3234793"/>
          </a:xfrm>
          <a:prstGeom prst="rect">
            <a:avLst/>
          </a:prstGeom>
        </p:spPr>
      </p:pic>
      <p:pic>
        <p:nvPicPr>
          <p:cNvPr id="5" name="Picture 4"/>
          <p:cNvPicPr>
            <a:picLocks noChangeAspect="1"/>
          </p:cNvPicPr>
          <p:nvPr/>
        </p:nvPicPr>
        <p:blipFill>
          <a:blip r:embed="rId3"/>
          <a:stretch>
            <a:fillRect/>
          </a:stretch>
        </p:blipFill>
        <p:spPr>
          <a:xfrm>
            <a:off x="869779" y="1709392"/>
            <a:ext cx="4908085" cy="3224290"/>
          </a:xfrm>
          <a:prstGeom prst="rect">
            <a:avLst/>
          </a:prstGeom>
        </p:spPr>
      </p:pic>
      <p:sp>
        <p:nvSpPr>
          <p:cNvPr id="11" name="Title 10"/>
          <p:cNvSpPr>
            <a:spLocks noGrp="1"/>
          </p:cNvSpPr>
          <p:nvPr>
            <p:ph type="title"/>
          </p:nvPr>
        </p:nvSpPr>
        <p:spPr/>
        <p:txBody>
          <a:bodyPr/>
          <a:lstStyle/>
          <a:p>
            <a:r>
              <a:rPr lang="en-US" dirty="0"/>
              <a:t>Who Does Physics?</a:t>
            </a:r>
          </a:p>
        </p:txBody>
      </p:sp>
      <p:pic>
        <p:nvPicPr>
          <p:cNvPr id="13" name="Picture 12"/>
          <p:cNvPicPr>
            <a:picLocks noChangeAspect="1"/>
          </p:cNvPicPr>
          <p:nvPr/>
        </p:nvPicPr>
        <p:blipFill>
          <a:blip r:embed="rId4"/>
          <a:stretch>
            <a:fillRect/>
          </a:stretch>
        </p:blipFill>
        <p:spPr>
          <a:xfrm>
            <a:off x="7322484" y="582804"/>
            <a:ext cx="4409675" cy="2663348"/>
          </a:xfrm>
          <a:prstGeom prst="rect">
            <a:avLst/>
          </a:prstGeom>
        </p:spPr>
      </p:pic>
      <p:pic>
        <p:nvPicPr>
          <p:cNvPr id="14" name="Picture 13"/>
          <p:cNvPicPr>
            <a:picLocks noChangeAspect="1"/>
          </p:cNvPicPr>
          <p:nvPr/>
        </p:nvPicPr>
        <p:blipFill>
          <a:blip r:embed="rId5"/>
          <a:stretch>
            <a:fillRect/>
          </a:stretch>
        </p:blipFill>
        <p:spPr>
          <a:xfrm>
            <a:off x="7305740" y="3387968"/>
            <a:ext cx="4426419" cy="3075026"/>
          </a:xfrm>
          <a:prstGeom prst="rect">
            <a:avLst/>
          </a:prstGeom>
        </p:spPr>
      </p:pic>
      <p:cxnSp>
        <p:nvCxnSpPr>
          <p:cNvPr id="15" name="Straight Arrow Connector 14"/>
          <p:cNvCxnSpPr/>
          <p:nvPr/>
        </p:nvCxnSpPr>
        <p:spPr>
          <a:xfrm flipV="1">
            <a:off x="7447510" y="2253703"/>
            <a:ext cx="476249" cy="15124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441697" y="5508808"/>
            <a:ext cx="476249" cy="15124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p:nvPr>
        </p:nvSpPr>
        <p:spPr>
          <a:xfrm>
            <a:off x="838199" y="5280208"/>
            <a:ext cx="5448301" cy="1577792"/>
          </a:xfrm>
        </p:spPr>
        <p:txBody>
          <a:bodyPr>
            <a:noAutofit/>
          </a:bodyPr>
          <a:lstStyle/>
          <a:p>
            <a:pPr marL="0" indent="0">
              <a:buNone/>
            </a:pPr>
            <a:r>
              <a:rPr lang="en-US" sz="2500" dirty="0"/>
              <a:t>The percentage of white people in the U.S. who identify as physicists is small…</a:t>
            </a:r>
          </a:p>
          <a:p>
            <a:pPr marL="0" indent="0" algn="r">
              <a:buNone/>
            </a:pPr>
            <a:r>
              <a:rPr lang="en-US" sz="2500" dirty="0"/>
              <a:t>…but it’s approximately </a:t>
            </a:r>
            <a:r>
              <a:rPr lang="en-US" sz="2500" i="1" dirty="0"/>
              <a:t>9.4 times larger </a:t>
            </a:r>
            <a:r>
              <a:rPr lang="en-US" sz="2500" dirty="0"/>
              <a:t>than among black people in the U.S.</a:t>
            </a:r>
          </a:p>
        </p:txBody>
      </p:sp>
      <p:pic>
        <p:nvPicPr>
          <p:cNvPr id="6" name="Picture 5"/>
          <p:cNvPicPr>
            <a:picLocks noChangeAspect="1"/>
          </p:cNvPicPr>
          <p:nvPr/>
        </p:nvPicPr>
        <p:blipFill>
          <a:blip r:embed="rId6"/>
          <a:stretch>
            <a:fillRect/>
          </a:stretch>
        </p:blipFill>
        <p:spPr>
          <a:xfrm>
            <a:off x="862159" y="1718246"/>
            <a:ext cx="5090965" cy="3172002"/>
          </a:xfrm>
          <a:prstGeom prst="rect">
            <a:avLst/>
          </a:prstGeom>
        </p:spPr>
      </p:pic>
    </p:spTree>
    <p:extLst>
      <p:ext uri="{BB962C8B-B14F-4D97-AF65-F5344CB8AC3E}">
        <p14:creationId xmlns:p14="http://schemas.microsoft.com/office/powerpoint/2010/main" val="41880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Out</a:t>
            </a:r>
          </a:p>
        </p:txBody>
      </p:sp>
      <p:pic>
        <p:nvPicPr>
          <p:cNvPr id="4" name="Picture 3"/>
          <p:cNvPicPr>
            <a:picLocks noChangeAspect="1"/>
          </p:cNvPicPr>
          <p:nvPr/>
        </p:nvPicPr>
        <p:blipFill>
          <a:blip r:embed="rId2"/>
          <a:stretch>
            <a:fillRect/>
          </a:stretch>
        </p:blipFill>
        <p:spPr>
          <a:xfrm>
            <a:off x="838200" y="1690688"/>
            <a:ext cx="6585373" cy="4409072"/>
          </a:xfrm>
          <a:prstGeom prst="rect">
            <a:avLst/>
          </a:prstGeom>
        </p:spPr>
      </p:pic>
      <p:cxnSp>
        <p:nvCxnSpPr>
          <p:cNvPr id="6" name="Straight Arrow Connector 5"/>
          <p:cNvCxnSpPr/>
          <p:nvPr/>
        </p:nvCxnSpPr>
        <p:spPr>
          <a:xfrm flipV="1">
            <a:off x="4288385" y="4182515"/>
            <a:ext cx="476249" cy="15124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7852596" y="1690688"/>
            <a:ext cx="3501204" cy="4223441"/>
          </a:xfrm>
          <a:prstGeom prst="rect">
            <a:avLst/>
          </a:prstGeom>
        </p:spPr>
      </p:pic>
      <p:cxnSp>
        <p:nvCxnSpPr>
          <p:cNvPr id="8" name="Straight Arrow Connector 7"/>
          <p:cNvCxnSpPr/>
          <p:nvPr/>
        </p:nvCxnSpPr>
        <p:spPr>
          <a:xfrm flipV="1">
            <a:off x="361951" y="5914129"/>
            <a:ext cx="476249" cy="15124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7883525" y="2601651"/>
            <a:ext cx="3470276" cy="2380057"/>
          </a:xfrm>
          <a:prstGeom prst="rect">
            <a:avLst/>
          </a:prstGeom>
          <a:ln>
            <a:solidFill>
              <a:schemeClr val="tx1"/>
            </a:solidFill>
          </a:ln>
        </p:spPr>
      </p:pic>
      <p:cxnSp>
        <p:nvCxnSpPr>
          <p:cNvPr id="12" name="Straight Arrow Connector 11"/>
          <p:cNvCxnSpPr/>
          <p:nvPr/>
        </p:nvCxnSpPr>
        <p:spPr>
          <a:xfrm flipV="1">
            <a:off x="5117482" y="4772966"/>
            <a:ext cx="476249" cy="15124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1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 Hypothesizing – Learning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575" y="1598507"/>
            <a:ext cx="5205683" cy="3210560"/>
          </a:xfrm>
          <a:prstGeom prst="rect">
            <a:avLst/>
          </a:prstGeom>
        </p:spPr>
      </p:pic>
      <p:pic>
        <p:nvPicPr>
          <p:cNvPr id="5" name="Picture 4"/>
          <p:cNvPicPr>
            <a:picLocks noChangeAspect="1"/>
          </p:cNvPicPr>
          <p:nvPr/>
        </p:nvPicPr>
        <p:blipFill>
          <a:blip r:embed="rId3"/>
          <a:stretch>
            <a:fillRect/>
          </a:stretch>
        </p:blipFill>
        <p:spPr>
          <a:xfrm>
            <a:off x="838200" y="4102585"/>
            <a:ext cx="4753075" cy="2299485"/>
          </a:xfrm>
          <a:prstGeom prst="rect">
            <a:avLst/>
          </a:prstGeom>
        </p:spPr>
      </p:pic>
      <p:pic>
        <p:nvPicPr>
          <p:cNvPr id="6" name="Picture 5"/>
          <p:cNvPicPr>
            <a:picLocks noChangeAspect="1"/>
          </p:cNvPicPr>
          <p:nvPr/>
        </p:nvPicPr>
        <p:blipFill>
          <a:blip r:embed="rId4"/>
          <a:stretch>
            <a:fillRect/>
          </a:stretch>
        </p:blipFill>
        <p:spPr>
          <a:xfrm>
            <a:off x="869957" y="1598507"/>
            <a:ext cx="4689559" cy="2301606"/>
          </a:xfrm>
          <a:prstGeom prst="rect">
            <a:avLst/>
          </a:prstGeom>
        </p:spPr>
      </p:pic>
      <p:sp>
        <p:nvSpPr>
          <p:cNvPr id="9" name="Content Placeholder 2"/>
          <p:cNvSpPr txBox="1">
            <a:spLocks/>
          </p:cNvSpPr>
          <p:nvPr/>
        </p:nvSpPr>
        <p:spPr>
          <a:xfrm>
            <a:off x="6035040" y="4991946"/>
            <a:ext cx="5941060" cy="186605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Formation of hypotheses</a:t>
            </a:r>
          </a:p>
          <a:p>
            <a:pPr marL="0" indent="0">
              <a:buNone/>
            </a:pPr>
            <a:r>
              <a:rPr lang="en-US" sz="2400" dirty="0"/>
              <a:t>Data analysis</a:t>
            </a:r>
          </a:p>
          <a:p>
            <a:pPr marL="0" indent="0">
              <a:buNone/>
            </a:pPr>
            <a:r>
              <a:rPr lang="en-US" sz="2400" dirty="0"/>
              <a:t>Revisiting and modifying hypotheses</a:t>
            </a:r>
          </a:p>
          <a:p>
            <a:pPr marL="0" indent="0">
              <a:buNone/>
            </a:pPr>
            <a:r>
              <a:rPr lang="en-US" sz="2400" dirty="0"/>
              <a:t>NGSS and Culture:  “science as a human endeavor”</a:t>
            </a:r>
          </a:p>
          <a:p>
            <a:pPr marL="0" indent="0">
              <a:buNone/>
            </a:pPr>
            <a:r>
              <a:rPr lang="en-US" sz="2400" dirty="0"/>
              <a:t>NGSS and Models:  “investigating and explaining causal relationships and the mechanisms by which they are mediated” </a:t>
            </a:r>
          </a:p>
        </p:txBody>
      </p:sp>
    </p:spTree>
    <p:extLst>
      <p:ext uri="{BB962C8B-B14F-4D97-AF65-F5344CB8AC3E}">
        <p14:creationId xmlns:p14="http://schemas.microsoft.com/office/powerpoint/2010/main" val="178732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976607" y="1690688"/>
            <a:ext cx="3846136" cy="5120887"/>
          </a:xfrm>
          <a:prstGeom prst="rect">
            <a:avLst/>
          </a:prstGeom>
        </p:spPr>
      </p:pic>
      <p:sp>
        <p:nvSpPr>
          <p:cNvPr id="2" name="Title 1"/>
          <p:cNvSpPr>
            <a:spLocks noGrp="1"/>
          </p:cNvSpPr>
          <p:nvPr>
            <p:ph type="title"/>
          </p:nvPr>
        </p:nvSpPr>
        <p:spPr>
          <a:xfrm>
            <a:off x="838199" y="365125"/>
            <a:ext cx="11133841" cy="1325563"/>
          </a:xfrm>
        </p:spPr>
        <p:txBody>
          <a:bodyPr/>
          <a:lstStyle/>
          <a:p>
            <a:r>
              <a:rPr lang="en-US" dirty="0"/>
              <a:t>Does Diversity Even Matter?</a:t>
            </a:r>
          </a:p>
        </p:txBody>
      </p:sp>
      <p:pic>
        <p:nvPicPr>
          <p:cNvPr id="2050" name="Picture 2" descr="https://pbs.twimg.com/media/CVzwgSeWsAIRO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94" y="1690688"/>
            <a:ext cx="5495925" cy="2600325"/>
          </a:xfrm>
          <a:prstGeom prst="rect">
            <a:avLst/>
          </a:prstGeom>
          <a:solidFill>
            <a:schemeClr val="bg1">
              <a:alpha val="0"/>
            </a:schemeClr>
          </a:solidFill>
          <a:extLst/>
        </p:spPr>
      </p:pic>
      <p:pic>
        <p:nvPicPr>
          <p:cNvPr id="5" name="Picture 4"/>
          <p:cNvPicPr>
            <a:picLocks noChangeAspect="1"/>
          </p:cNvPicPr>
          <p:nvPr/>
        </p:nvPicPr>
        <p:blipFill>
          <a:blip r:embed="rId4"/>
          <a:stretch>
            <a:fillRect/>
          </a:stretch>
        </p:blipFill>
        <p:spPr>
          <a:xfrm>
            <a:off x="6976607" y="1690688"/>
            <a:ext cx="4567276" cy="4302324"/>
          </a:xfrm>
          <a:prstGeom prst="rect">
            <a:avLst/>
          </a:prstGeom>
        </p:spPr>
      </p:pic>
      <p:pic>
        <p:nvPicPr>
          <p:cNvPr id="8" name="Picture 7"/>
          <p:cNvPicPr>
            <a:picLocks noChangeAspect="1"/>
          </p:cNvPicPr>
          <p:nvPr/>
        </p:nvPicPr>
        <p:blipFill>
          <a:blip r:embed="rId5"/>
          <a:stretch>
            <a:fillRect/>
          </a:stretch>
        </p:blipFill>
        <p:spPr>
          <a:xfrm>
            <a:off x="7059235" y="1816338"/>
            <a:ext cx="3978880" cy="4881497"/>
          </a:xfrm>
          <a:prstGeom prst="rect">
            <a:avLst/>
          </a:prstGeom>
        </p:spPr>
      </p:pic>
      <p:sp>
        <p:nvSpPr>
          <p:cNvPr id="9" name="Rectangle 8"/>
          <p:cNvSpPr/>
          <p:nvPr/>
        </p:nvSpPr>
        <p:spPr>
          <a:xfrm>
            <a:off x="898714" y="4416160"/>
            <a:ext cx="5379537" cy="2308324"/>
          </a:xfrm>
          <a:prstGeom prst="rect">
            <a:avLst/>
          </a:prstGeom>
        </p:spPr>
        <p:txBody>
          <a:bodyPr wrap="square">
            <a:spAutoFit/>
          </a:bodyPr>
          <a:lstStyle/>
          <a:p>
            <a:pPr>
              <a:lnSpc>
                <a:spcPct val="150000"/>
              </a:lnSpc>
            </a:pPr>
            <a:r>
              <a:rPr lang="en-US" sz="2400" dirty="0">
                <a:hlinkClick r:id="rId6"/>
              </a:rPr>
              <a:t>American Physical Society</a:t>
            </a:r>
            <a:endParaRPr lang="en-US" sz="2400" dirty="0">
              <a:hlinkClick r:id="rId7"/>
            </a:endParaRPr>
          </a:p>
          <a:p>
            <a:pPr>
              <a:lnSpc>
                <a:spcPct val="150000"/>
              </a:lnSpc>
            </a:pPr>
            <a:r>
              <a:rPr lang="en-US" sz="2400" dirty="0">
                <a:hlinkClick r:id="rId7"/>
              </a:rPr>
              <a:t>Dr. Jedidah Isler</a:t>
            </a:r>
            <a:r>
              <a:rPr lang="en-US" sz="2400" dirty="0"/>
              <a:t> (and others)</a:t>
            </a:r>
          </a:p>
          <a:p>
            <a:pPr>
              <a:lnSpc>
                <a:spcPct val="150000"/>
              </a:lnSpc>
            </a:pPr>
            <a:r>
              <a:rPr lang="en-US" sz="2400" dirty="0">
                <a:hlinkClick r:id="rId8"/>
              </a:rPr>
              <a:t>National Society of Black Physicists</a:t>
            </a:r>
            <a:endParaRPr lang="en-US" sz="2400" dirty="0">
              <a:hlinkClick r:id="rId7"/>
            </a:endParaRPr>
          </a:p>
          <a:p>
            <a:pPr>
              <a:lnSpc>
                <a:spcPct val="150000"/>
              </a:lnSpc>
            </a:pPr>
            <a:r>
              <a:rPr lang="en-US" sz="2400" dirty="0">
                <a:solidFill>
                  <a:schemeClr val="accent1"/>
                </a:solidFill>
                <a:hlinkClick r:id="rId9"/>
              </a:rPr>
              <a:t>American Association of Physics Teachers</a:t>
            </a:r>
            <a:endParaRPr lang="en-US" sz="2000" dirty="0">
              <a:solidFill>
                <a:schemeClr val="accent1"/>
              </a:solidFill>
            </a:endParaRPr>
          </a:p>
        </p:txBody>
      </p:sp>
      <p:pic>
        <p:nvPicPr>
          <p:cNvPr id="4" name="Picture 3"/>
          <p:cNvPicPr>
            <a:picLocks noChangeAspect="1"/>
          </p:cNvPicPr>
          <p:nvPr/>
        </p:nvPicPr>
        <p:blipFill>
          <a:blip r:embed="rId10"/>
          <a:stretch>
            <a:fillRect/>
          </a:stretch>
        </p:blipFill>
        <p:spPr>
          <a:xfrm>
            <a:off x="7251823" y="2039574"/>
            <a:ext cx="4374688" cy="4730387"/>
          </a:xfrm>
          <a:prstGeom prst="rect">
            <a:avLst/>
          </a:prstGeom>
        </p:spPr>
      </p:pic>
      <p:pic>
        <p:nvPicPr>
          <p:cNvPr id="7" name="Picture 6"/>
          <p:cNvPicPr>
            <a:picLocks noChangeAspect="1"/>
          </p:cNvPicPr>
          <p:nvPr/>
        </p:nvPicPr>
        <p:blipFill>
          <a:blip r:embed="rId11"/>
          <a:stretch>
            <a:fillRect/>
          </a:stretch>
        </p:blipFill>
        <p:spPr>
          <a:xfrm>
            <a:off x="7619151" y="2219634"/>
            <a:ext cx="4007360" cy="4638366"/>
          </a:xfrm>
          <a:prstGeom prst="rect">
            <a:avLst/>
          </a:prstGeom>
        </p:spPr>
      </p:pic>
      <p:sp>
        <p:nvSpPr>
          <p:cNvPr id="11" name="Rectangle 10"/>
          <p:cNvSpPr/>
          <p:nvPr/>
        </p:nvSpPr>
        <p:spPr>
          <a:xfrm>
            <a:off x="898714" y="1690688"/>
            <a:ext cx="5506405" cy="2569934"/>
          </a:xfrm>
          <a:prstGeom prst="rect">
            <a:avLst/>
          </a:prstGeom>
          <a:solidFill>
            <a:schemeClr val="bg1"/>
          </a:solidFill>
        </p:spPr>
        <p:txBody>
          <a:bodyPr wrap="square">
            <a:spAutoFit/>
          </a:bodyPr>
          <a:lstStyle/>
          <a:p>
            <a:pPr marL="0" lvl="2"/>
            <a:r>
              <a:rPr lang="en-US" sz="2300" dirty="0"/>
              <a:t>“The stark homogeneity in physics is a byproduct of racism and sexism in physics….</a:t>
            </a:r>
          </a:p>
          <a:p>
            <a:pPr marL="0" lvl="2"/>
            <a:endParaRPr lang="en-US" sz="2300" b="1" dirty="0"/>
          </a:p>
          <a:p>
            <a:pPr marL="0" lvl="2"/>
            <a:r>
              <a:rPr lang="en-US" sz="2300" dirty="0"/>
              <a:t>Why are brilliant women and brilliant people of color being systematically excluded from, and failed by, physics education? And what must we do to reverse this trend?”</a:t>
            </a:r>
            <a:endParaRPr lang="en-US" sz="2300" b="1" dirty="0"/>
          </a:p>
        </p:txBody>
      </p:sp>
    </p:spTree>
    <p:extLst>
      <p:ext uri="{BB962C8B-B14F-4D97-AF65-F5344CB8AC3E}">
        <p14:creationId xmlns:p14="http://schemas.microsoft.com/office/powerpoint/2010/main" val="39502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Definitions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466" y="1690687"/>
            <a:ext cx="3448008" cy="4452725"/>
          </a:xfrm>
          <a:prstGeom prst="rect">
            <a:avLst/>
          </a:prstGeom>
        </p:spPr>
      </p:pic>
      <p:sp>
        <p:nvSpPr>
          <p:cNvPr id="9" name="Content Placeholder 8"/>
          <p:cNvSpPr>
            <a:spLocks noGrp="1"/>
          </p:cNvSpPr>
          <p:nvPr>
            <p:ph idx="1"/>
          </p:nvPr>
        </p:nvSpPr>
        <p:spPr/>
        <p:txBody>
          <a:bodyPr/>
          <a:lstStyle/>
          <a:p>
            <a:endParaRPr lang="en-US" dirty="0"/>
          </a:p>
        </p:txBody>
      </p:sp>
      <p:sp>
        <p:nvSpPr>
          <p:cNvPr id="10" name="Content Placeholder 2"/>
          <p:cNvSpPr txBox="1">
            <a:spLocks noChangeAspect="1"/>
          </p:cNvSpPr>
          <p:nvPr/>
        </p:nvSpPr>
        <p:spPr>
          <a:xfrm>
            <a:off x="5432212" y="1825624"/>
            <a:ext cx="6759787" cy="4855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James </a:t>
            </a:r>
            <a:r>
              <a:rPr lang="en-US" dirty="0" err="1"/>
              <a:t>Sherley</a:t>
            </a:r>
            <a:r>
              <a:rPr lang="en-US" dirty="0"/>
              <a:t>:  discussion of complexity</a:t>
            </a:r>
          </a:p>
          <a:p>
            <a:pPr marL="457200" lvl="1" indent="0">
              <a:buNone/>
            </a:pPr>
            <a:r>
              <a:rPr lang="en-US" sz="2000" dirty="0"/>
              <a:t>Bad researcher? (“the race card”)</a:t>
            </a:r>
          </a:p>
          <a:p>
            <a:pPr marL="457200" lvl="1" indent="0">
              <a:buNone/>
            </a:pPr>
            <a:r>
              <a:rPr lang="en-US" sz="2000" dirty="0"/>
              <a:t>4% of M.I.T. tenured faculty are URM? (“racism”)</a:t>
            </a:r>
            <a:endParaRPr lang="en-US" dirty="0"/>
          </a:p>
          <a:p>
            <a:pPr marL="457200" lvl="1" indent="0">
              <a:buFont typeface="Arial" panose="020B0604020202020204" pitchFamily="34" charset="0"/>
              <a:buNone/>
            </a:pPr>
            <a:endParaRPr lang="en-US" dirty="0"/>
          </a:p>
          <a:p>
            <a:pPr marL="0" indent="0">
              <a:buNone/>
            </a:pPr>
            <a:r>
              <a:rPr lang="en-US" dirty="0"/>
              <a:t>What is racism, anyways?</a:t>
            </a:r>
          </a:p>
          <a:p>
            <a:pPr marL="457200" lvl="1" indent="0">
              <a:buNone/>
            </a:pPr>
            <a:r>
              <a:rPr lang="en-US" sz="2000" b="1" dirty="0"/>
              <a:t>Overt racism:</a:t>
            </a:r>
            <a:r>
              <a:rPr lang="en-US" sz="2000" dirty="0"/>
              <a:t>  one race is superior to another</a:t>
            </a:r>
          </a:p>
          <a:p>
            <a:pPr marL="457200" lvl="1" indent="0">
              <a:buNone/>
            </a:pPr>
            <a:r>
              <a:rPr lang="en-US" sz="2000" b="1" dirty="0"/>
              <a:t>Systemic/institutional racism:  </a:t>
            </a:r>
            <a:r>
              <a:rPr lang="en-US" sz="2000" dirty="0"/>
              <a:t>system of power-based </a:t>
            </a:r>
          </a:p>
          <a:p>
            <a:pPr marL="457200" lvl="1" indent="0">
              <a:buFont typeface="Arial" panose="020B0604020202020204" pitchFamily="34" charset="0"/>
              <a:buNone/>
            </a:pPr>
            <a:r>
              <a:rPr lang="en-US" sz="2000" dirty="0"/>
              <a:t>				advantages based on race</a:t>
            </a:r>
          </a:p>
          <a:p>
            <a:pPr lvl="1"/>
            <a:endParaRPr lang="en-US" sz="1900" dirty="0"/>
          </a:p>
          <a:p>
            <a:pPr marL="0" indent="0">
              <a:buNone/>
            </a:pPr>
            <a:r>
              <a:rPr lang="en-US" dirty="0"/>
              <a:t>What about our communities?</a:t>
            </a:r>
          </a:p>
          <a:p>
            <a:pPr marL="457200" lvl="1" indent="0">
              <a:buNone/>
            </a:pPr>
            <a:r>
              <a:rPr lang="en-US" sz="2000" dirty="0"/>
              <a:t>“American society fits my definition of racist” 38/71%</a:t>
            </a:r>
          </a:p>
          <a:p>
            <a:pPr marL="457200" lvl="1" indent="0">
              <a:buNone/>
            </a:pPr>
            <a:r>
              <a:rPr lang="en-US" sz="2000" dirty="0"/>
              <a:t>“Our school community fits my definition of racist” 10/34%</a:t>
            </a:r>
          </a:p>
          <a:p>
            <a:endParaRPr lang="en-US" dirty="0"/>
          </a:p>
          <a:p>
            <a:endParaRPr lang="en-US" dirty="0"/>
          </a:p>
        </p:txBody>
      </p:sp>
      <p:pic>
        <p:nvPicPr>
          <p:cNvPr id="5" name="Picture 4"/>
          <p:cNvPicPr>
            <a:picLocks noChangeAspect="1"/>
          </p:cNvPicPr>
          <p:nvPr/>
        </p:nvPicPr>
        <p:blipFill>
          <a:blip r:embed="rId3"/>
          <a:stretch>
            <a:fillRect/>
          </a:stretch>
        </p:blipFill>
        <p:spPr>
          <a:xfrm>
            <a:off x="890239" y="1690686"/>
            <a:ext cx="4033974" cy="2960749"/>
          </a:xfrm>
          <a:prstGeom prst="rect">
            <a:avLst/>
          </a:prstGeom>
        </p:spPr>
      </p:pic>
      <p:pic>
        <p:nvPicPr>
          <p:cNvPr id="11" name="Picture 10"/>
          <p:cNvPicPr>
            <a:picLocks noChangeAspect="1"/>
          </p:cNvPicPr>
          <p:nvPr/>
        </p:nvPicPr>
        <p:blipFill>
          <a:blip r:embed="rId4"/>
          <a:stretch>
            <a:fillRect/>
          </a:stretch>
        </p:blipFill>
        <p:spPr>
          <a:xfrm>
            <a:off x="905937" y="4652546"/>
            <a:ext cx="4323080" cy="1507641"/>
          </a:xfrm>
          <a:prstGeom prst="rect">
            <a:avLst/>
          </a:prstGeom>
        </p:spPr>
      </p:pic>
    </p:spTree>
    <p:extLst>
      <p:ext uri="{BB962C8B-B14F-4D97-AF65-F5344CB8AC3E}">
        <p14:creationId xmlns:p14="http://schemas.microsoft.com/office/powerpoint/2010/main" val="36276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sym typeface="Wingdings" panose="05000000000000000000" pitchFamily="2" charset="2"/>
              </a:rPr>
              <a:t>Local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t>Personal</a:t>
            </a:r>
          </a:p>
        </p:txBody>
      </p:sp>
      <p:pic>
        <p:nvPicPr>
          <p:cNvPr id="5" name="Picture 4"/>
          <p:cNvPicPr>
            <a:picLocks noChangeAspect="1"/>
          </p:cNvPicPr>
          <p:nvPr/>
        </p:nvPicPr>
        <p:blipFill>
          <a:blip r:embed="rId2"/>
          <a:stretch>
            <a:fillRect/>
          </a:stretch>
        </p:blipFill>
        <p:spPr>
          <a:xfrm>
            <a:off x="9561987" y="3701590"/>
            <a:ext cx="2407261" cy="2532062"/>
          </a:xfrm>
          <a:prstGeom prst="rect">
            <a:avLst/>
          </a:prstGeom>
        </p:spPr>
      </p:pic>
      <p:pic>
        <p:nvPicPr>
          <p:cNvPr id="6" name="Picture 2" descr="http://3.bp.blogspot.com/-SVpEveZAC7w/UzWl93BlEdI/AAAAAAAAJy4/Rpzu6EeeBwo/s1600/racial_I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004" y="2072266"/>
            <a:ext cx="2233293" cy="3909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1987" y="2109996"/>
            <a:ext cx="2465908" cy="1682982"/>
          </a:xfrm>
          <a:prstGeom prst="rect">
            <a:avLst/>
          </a:prstGeom>
        </p:spPr>
      </p:pic>
      <p:grpSp>
        <p:nvGrpSpPr>
          <p:cNvPr id="12" name="Group 11"/>
          <p:cNvGrpSpPr/>
          <p:nvPr/>
        </p:nvGrpSpPr>
        <p:grpSpPr>
          <a:xfrm>
            <a:off x="6887212" y="2072266"/>
            <a:ext cx="2428753" cy="3909864"/>
            <a:chOff x="4630173" y="2032130"/>
            <a:chExt cx="2428753" cy="3909864"/>
          </a:xfrm>
        </p:grpSpPr>
        <p:pic>
          <p:nvPicPr>
            <p:cNvPr id="9" name="Picture 8"/>
            <p:cNvPicPr>
              <a:picLocks noChangeAspect="1"/>
            </p:cNvPicPr>
            <p:nvPr/>
          </p:nvPicPr>
          <p:blipFill>
            <a:blip r:embed="rId5"/>
            <a:stretch>
              <a:fillRect/>
            </a:stretch>
          </p:blipFill>
          <p:spPr>
            <a:xfrm>
              <a:off x="4630173" y="3966526"/>
              <a:ext cx="2428753" cy="1975468"/>
            </a:xfrm>
            <a:prstGeom prst="rect">
              <a:avLst/>
            </a:prstGeom>
          </p:spPr>
        </p:pic>
        <p:pic>
          <p:nvPicPr>
            <p:cNvPr id="10" name="Picture 9"/>
            <p:cNvPicPr>
              <a:picLocks noChangeAspect="1"/>
            </p:cNvPicPr>
            <p:nvPr/>
          </p:nvPicPr>
          <p:blipFill>
            <a:blip r:embed="rId6"/>
            <a:stretch>
              <a:fillRect/>
            </a:stretch>
          </p:blipFill>
          <p:spPr>
            <a:xfrm>
              <a:off x="4642424" y="2032130"/>
              <a:ext cx="2416502" cy="1947903"/>
            </a:xfrm>
            <a:prstGeom prst="rect">
              <a:avLst/>
            </a:prstGeom>
          </p:spPr>
        </p:pic>
      </p:grpSp>
      <p:pic>
        <p:nvPicPr>
          <p:cNvPr id="11" name="Picture 10"/>
          <p:cNvPicPr>
            <a:picLocks noChangeAspect="1"/>
          </p:cNvPicPr>
          <p:nvPr/>
        </p:nvPicPr>
        <p:blipFill>
          <a:blip r:embed="rId7"/>
          <a:stretch>
            <a:fillRect/>
          </a:stretch>
        </p:blipFill>
        <p:spPr>
          <a:xfrm>
            <a:off x="423926" y="1511256"/>
            <a:ext cx="3879184" cy="5031885"/>
          </a:xfrm>
          <a:prstGeom prst="rect">
            <a:avLst/>
          </a:prstGeom>
        </p:spPr>
      </p:pic>
    </p:spTree>
    <p:extLst>
      <p:ext uri="{BB962C8B-B14F-4D97-AF65-F5344CB8AC3E}">
        <p14:creationId xmlns:p14="http://schemas.microsoft.com/office/powerpoint/2010/main" val="40774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2153</TotalTime>
  <Words>832</Words>
  <Application>Microsoft Office PowerPoint</Application>
  <PresentationFormat>Widescreen</PresentationFormat>
  <Paragraphs>137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What Could It Look Like?:  A Case Study       Moses Rifkin                     mrifkin@universityprep.org  University Prep, Seattle, WA        @RiPhysKin</vt:lpstr>
      <vt:lpstr>Welcome!</vt:lpstr>
      <vt:lpstr>What is Physics Teaching for Social Justice?</vt:lpstr>
      <vt:lpstr>Who Does Physics?</vt:lpstr>
      <vt:lpstr>Starting Out</vt:lpstr>
      <vt:lpstr>Learning – Hypothesizing – Learning</vt:lpstr>
      <vt:lpstr>Does Diversity Even Matter?</vt:lpstr>
      <vt:lpstr>Expanding Definitions</vt:lpstr>
      <vt:lpstr>National    Local   Personal</vt:lpstr>
      <vt:lpstr>Action Steps</vt:lpstr>
      <vt:lpstr>Things That ARE NOT Challenges (surprisingly)</vt:lpstr>
      <vt:lpstr>Things That ARE ACTUALLY Challenges</vt:lpstr>
      <vt:lpstr>Student Responses – Does It Belong?</vt:lpstr>
      <vt:lpstr>Student Responses – Physics Identity</vt:lpstr>
      <vt:lpstr>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Moses Rifkin</dc:creator>
  <cp:lastModifiedBy>Moses Rifkin</cp:lastModifiedBy>
  <cp:revision>142</cp:revision>
  <dcterms:created xsi:type="dcterms:W3CDTF">2016-06-15T22:51:55Z</dcterms:created>
  <dcterms:modified xsi:type="dcterms:W3CDTF">2016-07-15T20:14:52Z</dcterms:modified>
</cp:coreProperties>
</file>